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3"/>
  </p:notesMasterIdLst>
  <p:handoutMasterIdLst>
    <p:handoutMasterId r:id="rId14"/>
  </p:handoutMasterIdLst>
  <p:sldIdLst>
    <p:sldId id="269" r:id="rId2"/>
    <p:sldId id="296" r:id="rId3"/>
    <p:sldId id="300" r:id="rId4"/>
    <p:sldId id="286" r:id="rId5"/>
    <p:sldId id="257" r:id="rId6"/>
    <p:sldId id="297" r:id="rId7"/>
    <p:sldId id="259" r:id="rId8"/>
    <p:sldId id="260" r:id="rId9"/>
    <p:sldId id="261" r:id="rId10"/>
    <p:sldId id="262" r:id="rId11"/>
    <p:sldId id="301" r:id="rId12"/>
  </p:sldIdLst>
  <p:sldSz cx="9144000" cy="5143500" type="screen16x9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2F65C9-8B7D-4ED9-B595-2A62866F9981}">
          <p14:sldIdLst>
            <p14:sldId id="269"/>
          </p14:sldIdLst>
        </p14:section>
        <p14:section name="Раздел без заголовка" id="{1A2815B6-CA91-4067-BF17-FCEE111E6C3C}">
          <p14:sldIdLst>
            <p14:sldId id="296"/>
            <p14:sldId id="300"/>
            <p14:sldId id="286"/>
            <p14:sldId id="257"/>
            <p14:sldId id="297"/>
            <p14:sldId id="259"/>
            <p14:sldId id="260"/>
            <p14:sldId id="261"/>
            <p14:sldId id="26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707" autoAdjust="0"/>
  </p:normalViewPr>
  <p:slideViewPr>
    <p:cSldViewPr>
      <p:cViewPr varScale="1">
        <p:scale>
          <a:sx n="88" d="100"/>
          <a:sy n="88" d="100"/>
        </p:scale>
        <p:origin x="78" y="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1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6B98F-3570-442C-A9EE-F2EC226873BC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C13D8-63BE-4065-B6D2-22CD04CCC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0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4FA64-909B-4231-B805-E09F795BA889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3864E-94D3-40B8-A7E6-1792E97E0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857250"/>
            <a:ext cx="8156575" cy="4587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5363" y="5661248"/>
            <a:ext cx="7956550" cy="339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3864E-94D3-40B8-A7E6-1792E97E05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5850" y="549275"/>
            <a:ext cx="7569200" cy="4257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41189" y="5013176"/>
            <a:ext cx="7956550" cy="144016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Участники конкурсного отбора на момент подачи документов </a:t>
            </a:r>
            <a:r>
              <a:rPr lang="ru-RU" b="1" dirty="0"/>
              <a:t>должны определиться с местом трудоустройства</a:t>
            </a:r>
            <a:r>
              <a:rPr lang="ru-RU" dirty="0"/>
              <a:t> </a:t>
            </a:r>
            <a:r>
              <a:rPr lang="ru-RU" i="1" dirty="0"/>
              <a:t>(на вакансию, включённою в перечень вакантных должностей, утвержденный приказом </a:t>
            </a:r>
            <a:r>
              <a:rPr lang="ru-RU" i="1" dirty="0" err="1"/>
              <a:t>Минобрнауки</a:t>
            </a:r>
            <a:r>
              <a:rPr lang="ru-RU" i="1" dirty="0"/>
              <a:t> Алтайского края от 17.01.2020 № 132)</a:t>
            </a:r>
            <a:r>
              <a:rPr lang="ru-RU" dirty="0"/>
              <a:t>, </a:t>
            </a:r>
            <a:r>
              <a:rPr lang="ru-RU" b="1" dirty="0"/>
              <a:t>и планировать ПЕРЕЕЗД</a:t>
            </a:r>
            <a:r>
              <a:rPr lang="ru-RU" dirty="0"/>
              <a:t> по месту трудоустройства. </a:t>
            </a:r>
            <a:r>
              <a:rPr lang="ru-RU" b="1" dirty="0"/>
              <a:t>ПЕРЕЕЗД по месту трудоустройства обязательное условие, закрепленное федеральными документами.</a:t>
            </a:r>
            <a:endParaRPr lang="ru-RU" dirty="0"/>
          </a:p>
          <a:p>
            <a:r>
              <a:rPr lang="ru-RU" b="1" dirty="0"/>
              <a:t>Факт переезда кандидатами на выплату будет подтвержден либо копией страницы паспорта с местом регистрации, либо копией трудовой книжки с указанием места работы. </a:t>
            </a:r>
            <a:endParaRPr lang="ru-RU" dirty="0"/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31EAF-E785-443B-8141-C2911AE7E4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9950" y="404813"/>
            <a:ext cx="8175625" cy="459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5363" y="5229200"/>
            <a:ext cx="7956550" cy="771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31EAF-E785-443B-8141-C2911AE7E4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2838" y="412750"/>
            <a:ext cx="7721600" cy="4343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95363" y="5013176"/>
            <a:ext cx="7956550" cy="13681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7D07F8-A338-4E10-A6CD-42EAD0599F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6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7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89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2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86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0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84921" y="1108350"/>
            <a:ext cx="4159353" cy="13775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350" b="0" strike="noStrike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959" y="1203390"/>
            <a:ext cx="8229313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7C0D12-3367-4B18-B350-78C7ED86D60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49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4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6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ltai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5">
                <a:alpha val="13000"/>
                <a:lumMod val="4000"/>
                <a:lumOff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5520"/>
            <a:ext cx="7399145" cy="77960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altLang="ru-RU" sz="1400" b="1" kern="1200" dirty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  <a:t>МИНИСТЕРСТВО ОБРАЗОВАНИЯ </a:t>
            </a:r>
            <a:br>
              <a:rPr lang="ru-RU" altLang="ru-RU" sz="1400" b="1" kern="1200" dirty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altLang="ru-RU" sz="1400" b="1" kern="1200" dirty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  <a:t>И НАУКИ АЛТАЙСКОГО КРАЯ</a:t>
            </a:r>
            <a:br>
              <a:rPr lang="ru-RU" altLang="ru-RU" sz="1400" b="1" kern="1200" dirty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5520"/>
            <a:ext cx="530398" cy="5182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9223" y="1206519"/>
            <a:ext cx="68659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Программа «Земский учитель</a:t>
            </a:r>
            <a:r>
              <a:rPr lang="ru-RU" sz="1600" b="1">
                <a:solidFill>
                  <a:srgbClr val="002060"/>
                </a:solidFill>
              </a:rPr>
              <a:t>» </a:t>
            </a:r>
            <a:endParaRPr lang="ru-RU" sz="16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1200" dirty="0"/>
              <a:t> 20 февраля 2019 года в ходе проведения ежегодного послания Федеральному </a:t>
            </a:r>
            <a:r>
              <a:rPr lang="ru-RU" sz="1200" dirty="0" err="1"/>
              <a:t>Cобранию</a:t>
            </a:r>
            <a:r>
              <a:rPr lang="ru-RU" sz="1200" dirty="0"/>
              <a:t> В.В. Путин предложил запустить программу поддержки педагогов в небольших населенных пунктах. Проект получил название «Земский учитель». В рамках проекта «Земский учитель» предоставляется единовременная компенсационная выплата учителям, прибывшим (переехавшим) на работу в сельские населенные пункты, либо рабочие поселки, либо поселки городского типа, либо города с населением до 50 тысяч человек.</a:t>
            </a:r>
            <a:r>
              <a:rPr lang="ru-RU" sz="1200" i="1" dirty="0"/>
              <a:t> 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43584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" y="4731990"/>
            <a:ext cx="6163590" cy="121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1764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52525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20 февраля 2019 года в ходе проведения ежегодного послания Федеральному Cобранию В.В. Путин предложил запустить программу поддержки педагогов в небольших населенных пунктах. Проект получил название «Земский учитель».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В рамках проекта «Земский учитель» предоставляется единовременная компенсационная выплата учителям, прибывшим (переехавшим) на работу в сельские населенные пункты, либо рабочие поселки, либо поселки городского типа, 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либо города с населением до 50 тысяч человек.</a:t>
            </a:r>
            <a:r>
              <a:rPr kumimoji="0" lang="ru-RU" sz="1400" b="0" i="1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52525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20 февраля 2019 года в ходе проведения ежегодного послания Федеральному Cобранию В.В. Путин предложил запустить программу поддержки педагогов в небольших населенных пунктах. Проект получил название «Земский учитель». 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В рамках проекта «Земский учитель» предоставляется единовременная компенсационная выплата учителям, прибывшим (переехавшим) на работу в сельские населенные пункты, либо рабочие поселки, либо поселки городского типа, 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либо города с населением до 50 тысяч человек.</a:t>
            </a:r>
            <a:r>
              <a:rPr kumimoji="0" lang="ru-RU" sz="1400" b="0" i="1" u="none" strike="noStrike" cap="none" normalizeH="0" baseline="0">
                <a:ln>
                  <a:noFill/>
                </a:ln>
                <a:solidFill>
                  <a:srgbClr val="00337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9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5"/>
          <p:cNvSpPr/>
          <p:nvPr/>
        </p:nvSpPr>
        <p:spPr>
          <a:xfrm>
            <a:off x="575522" y="97657"/>
            <a:ext cx="826335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200" spc="-1" dirty="0"/>
          </a:p>
        </p:txBody>
      </p:sp>
      <p:sp>
        <p:nvSpPr>
          <p:cNvPr id="141" name="Прямая соединительная линия 6"/>
          <p:cNvSpPr/>
          <p:nvPr/>
        </p:nvSpPr>
        <p:spPr>
          <a:xfrm>
            <a:off x="1925481" y="627480"/>
            <a:ext cx="5886810" cy="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2" name="Прямоугольник 4"/>
          <p:cNvSpPr/>
          <p:nvPr/>
        </p:nvSpPr>
        <p:spPr>
          <a:xfrm>
            <a:off x="2214651" y="735480"/>
            <a:ext cx="6461640" cy="331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pc="-1" dirty="0"/>
              <a:t>МБОУ «</a:t>
            </a:r>
            <a:r>
              <a:rPr lang="ru-RU" spc="-1" dirty="0" err="1"/>
              <a:t>Новопесчанская</a:t>
            </a:r>
            <a:r>
              <a:rPr lang="ru-RU" spc="-1" dirty="0"/>
              <a:t> СОШ»</a:t>
            </a:r>
          </a:p>
        </p:txBody>
      </p:sp>
      <p:sp>
        <p:nvSpPr>
          <p:cNvPr id="143" name="Прямоугольник 7"/>
          <p:cNvSpPr/>
          <p:nvPr/>
        </p:nvSpPr>
        <p:spPr>
          <a:xfrm>
            <a:off x="312366" y="660024"/>
            <a:ext cx="1607040" cy="24359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>
                <a:solidFill>
                  <a:srgbClr val="C00000"/>
                </a:solidFill>
                <a:latin typeface="Arial"/>
                <a:ea typeface="Times New Roman"/>
              </a:rPr>
              <a:t>ВАКАНСИИ</a:t>
            </a:r>
            <a:endParaRPr lang="ru-RU" sz="1200" spc="-1">
              <a:latin typeface="Arial"/>
            </a:endParaRPr>
          </a:p>
        </p:txBody>
      </p:sp>
      <p:sp>
        <p:nvSpPr>
          <p:cNvPr id="144" name="Rectangle 1"/>
          <p:cNvSpPr/>
          <p:nvPr/>
        </p:nvSpPr>
        <p:spPr>
          <a:xfrm>
            <a:off x="2320221" y="1376970"/>
            <a:ext cx="6372540" cy="1320361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Основная нагрузка - 18 часов в неделю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Дополнительная нагрузка :</a:t>
            </a:r>
            <a:endParaRPr lang="ru-RU" sz="1200" spc="-1" dirty="0">
              <a:latin typeface="Arial"/>
            </a:endParaRPr>
          </a:p>
          <a:p>
            <a:pPr indent="-162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 классное руководство;</a:t>
            </a:r>
            <a:endParaRPr lang="ru-RU" sz="1200" spc="-1" dirty="0">
              <a:latin typeface="Arial"/>
            </a:endParaRPr>
          </a:p>
          <a:p>
            <a:pPr indent="-162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внеурочная деятельность;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- заместитель директора по воспитательной работе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Заработная плата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 –  от 25 тыс. руб.</a:t>
            </a:r>
            <a:endParaRPr lang="ru-RU" sz="1200" spc="-1" dirty="0">
              <a:latin typeface="Arial"/>
            </a:endParaRPr>
          </a:p>
        </p:txBody>
      </p:sp>
      <p:sp>
        <p:nvSpPr>
          <p:cNvPr id="145" name="Прямая соединительная линия 8"/>
          <p:cNvSpPr/>
          <p:nvPr/>
        </p:nvSpPr>
        <p:spPr>
          <a:xfrm>
            <a:off x="2214381" y="1446390"/>
            <a:ext cx="270" cy="356454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7" name="Picture 2" descr="C:\Users\Пользователь\Desktop\Логотипы школа\61.jpg"/>
          <p:cNvPicPr/>
          <p:nvPr/>
        </p:nvPicPr>
        <p:blipFill>
          <a:blip r:embed="rId2"/>
          <a:stretch/>
        </p:blipFill>
        <p:spPr>
          <a:xfrm>
            <a:off x="178581" y="2893320"/>
            <a:ext cx="1874880" cy="1499850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6"/>
          <p:cNvSpPr/>
          <p:nvPr/>
        </p:nvSpPr>
        <p:spPr>
          <a:xfrm>
            <a:off x="124851" y="1661040"/>
            <a:ext cx="1982070" cy="59445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УЧИТЕЛЬ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</a:rPr>
              <a:t>Русского языка и литературы</a:t>
            </a:r>
            <a:endParaRPr lang="ru-RU" sz="1200" spc="-1" dirty="0">
              <a:latin typeface="Arial"/>
            </a:endParaRPr>
          </a:p>
        </p:txBody>
      </p:sp>
      <p:sp>
        <p:nvSpPr>
          <p:cNvPr id="10" name="Прямоугольник 16"/>
          <p:cNvSpPr/>
          <p:nvPr/>
        </p:nvSpPr>
        <p:spPr>
          <a:xfrm>
            <a:off x="151851" y="1023217"/>
            <a:ext cx="1982070" cy="24359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Директор школы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Box 3"/>
          <p:cNvSpPr/>
          <p:nvPr/>
        </p:nvSpPr>
        <p:spPr>
          <a:xfrm>
            <a:off x="894621" y="96296"/>
            <a:ext cx="7936650" cy="899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pc="-1" dirty="0"/>
          </a:p>
        </p:txBody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329751" y="2517750"/>
            <a:ext cx="5346270" cy="129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algn="ctr">
              <a:lnSpc>
                <a:spcPct val="80000"/>
              </a:lnSpc>
              <a:buNone/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ru-RU" sz="1350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523" name="Прямоугольник 1"/>
          <p:cNvSpPr/>
          <p:nvPr/>
        </p:nvSpPr>
        <p:spPr>
          <a:xfrm>
            <a:off x="3221751" y="2225610"/>
            <a:ext cx="5346270" cy="2759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50" b="1" spc="-1">
                <a:solidFill>
                  <a:srgbClr val="002060"/>
                </a:solidFill>
                <a:latin typeface="Times New Roman"/>
              </a:rPr>
              <a:t> </a:t>
            </a:r>
            <a:endParaRPr lang="ru-RU" sz="1350" spc="-1">
              <a:latin typeface="Arial"/>
            </a:endParaRPr>
          </a:p>
        </p:txBody>
      </p:sp>
      <p:sp>
        <p:nvSpPr>
          <p:cNvPr id="524" name="Прямоугольник 4"/>
          <p:cNvSpPr/>
          <p:nvPr/>
        </p:nvSpPr>
        <p:spPr>
          <a:xfrm>
            <a:off x="3681021" y="2524770"/>
            <a:ext cx="5200846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00" b="1" spc="-1">
                <a:solidFill>
                  <a:srgbClr val="FF0000"/>
                </a:solidFill>
                <a:latin typeface="Arial Black"/>
              </a:rPr>
              <a:t>СПАСИБО ЗА ВНИМАНИЕ!</a:t>
            </a:r>
            <a:endParaRPr lang="ru-RU" sz="2700" spc="-1"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4" y="1286145"/>
            <a:ext cx="2454107" cy="343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5275" cy="592931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7892" name="Название 1"/>
          <p:cNvSpPr txBox="1">
            <a:spLocks/>
          </p:cNvSpPr>
          <p:nvPr/>
        </p:nvSpPr>
        <p:spPr bwMode="auto">
          <a:xfrm>
            <a:off x="-200025" y="0"/>
            <a:ext cx="9144000" cy="50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6" tIns="42203" rIns="84406" bIns="42203"/>
          <a:lstStyle/>
          <a:p>
            <a:pPr algn="ctr" defTabSz="842963"/>
            <a:r>
              <a:rPr lang="ru-RU" b="1" dirty="0">
                <a:solidFill>
                  <a:srgbClr val="002060"/>
                </a:solidFill>
                <a:latin typeface="PT Sans" charset="-52"/>
                <a:ea typeface="Verdana" pitchFamily="34" charset="0"/>
                <a:cs typeface="Verdana" pitchFamily="34" charset="0"/>
              </a:rPr>
              <a:t>Программа «Земский учитель»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146" y="3579862"/>
            <a:ext cx="7130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  <a:cs typeface="+mn-cs"/>
            </a:endParaRPr>
          </a:p>
        </p:txBody>
      </p:sp>
      <p:sp>
        <p:nvSpPr>
          <p:cNvPr id="37894" name="Прямоугольник 4"/>
          <p:cNvSpPr>
            <a:spLocks noChangeArrowheads="1"/>
          </p:cNvSpPr>
          <p:nvPr/>
        </p:nvSpPr>
        <p:spPr bwMode="auto">
          <a:xfrm>
            <a:off x="107504" y="710106"/>
            <a:ext cx="4248472" cy="738664"/>
          </a:xfrm>
          <a:prstGeom prst="rect">
            <a:avLst/>
          </a:prstGeom>
          <a:gradFill>
            <a:gsLst>
              <a:gs pos="24000">
                <a:schemeClr val="accent5">
                  <a:alpha val="13000"/>
                  <a:lumMod val="4000"/>
                  <a:lumOff val="9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PT Sans" charset="-52"/>
              </a:rPr>
              <a:t>Положение о конкурсном отборе утверждено приказом </a:t>
            </a:r>
            <a:r>
              <a:rPr lang="ru-RU" sz="1400" i="1" dirty="0" err="1">
                <a:latin typeface="PT Sans" charset="-52"/>
              </a:rPr>
              <a:t>Минобрнауки</a:t>
            </a:r>
            <a:r>
              <a:rPr lang="ru-RU" sz="1400" i="1" dirty="0">
                <a:latin typeface="PT Sans" charset="-52"/>
              </a:rPr>
              <a:t> Алтайского края от 06.02.2020 № 9-П</a:t>
            </a:r>
          </a:p>
        </p:txBody>
      </p:sp>
      <p:sp>
        <p:nvSpPr>
          <p:cNvPr id="37895" name="Прямоугольник 5"/>
          <p:cNvSpPr>
            <a:spLocks noChangeArrowheads="1"/>
          </p:cNvSpPr>
          <p:nvPr/>
        </p:nvSpPr>
        <p:spPr bwMode="auto">
          <a:xfrm>
            <a:off x="165436" y="1465283"/>
            <a:ext cx="8854401" cy="2554545"/>
          </a:xfrm>
          <a:prstGeom prst="rect">
            <a:avLst/>
          </a:prstGeom>
          <a:gradFill>
            <a:gsLst>
              <a:gs pos="23000">
                <a:schemeClr val="accent6">
                  <a:lumMod val="20000"/>
                  <a:lumOff val="80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К участию в конкурсном отборе приглашаются, имеющие соответствующее образование: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выпускники организаций высшего образования, профессиональных образовательных организаций </a:t>
            </a:r>
            <a:r>
              <a:rPr lang="ru-RU" sz="1600" u="sng" dirty="0">
                <a:solidFill>
                  <a:srgbClr val="003399"/>
                </a:solidFill>
                <a:latin typeface="PT Sans" charset="-52"/>
              </a:rPr>
              <a:t>текущего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 года;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граждане в возрасте до 55 лет,</a:t>
            </a:r>
          </a:p>
          <a:p>
            <a:endParaRPr lang="ru-RU" sz="1600" dirty="0">
              <a:solidFill>
                <a:srgbClr val="003399"/>
              </a:solidFill>
              <a:latin typeface="PT Sans" charset="-52"/>
            </a:endParaRPr>
          </a:p>
          <a:p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Участники конкурсного отбора на момент подачи документов должны определиться с местом трудоустройства </a:t>
            </a:r>
            <a:r>
              <a:rPr lang="ru-RU" sz="1600" i="1" dirty="0">
                <a:solidFill>
                  <a:srgbClr val="003399"/>
                </a:solidFill>
                <a:latin typeface="PT Sans" charset="-52"/>
              </a:rPr>
              <a:t>(на вакансию, включённую в перечень вакантных должностей, утвержденные приказом </a:t>
            </a:r>
            <a:r>
              <a:rPr lang="ru-RU" sz="1600" i="1" dirty="0" err="1">
                <a:solidFill>
                  <a:srgbClr val="003399"/>
                </a:solidFill>
                <a:latin typeface="PT Sans" charset="-52"/>
              </a:rPr>
              <a:t>Минобрнауки</a:t>
            </a:r>
            <a:r>
              <a:rPr lang="ru-RU" sz="1600" i="1" dirty="0">
                <a:solidFill>
                  <a:srgbClr val="003399"/>
                </a:solidFill>
                <a:latin typeface="PT Sans" charset="-52"/>
              </a:rPr>
              <a:t> Алтайского края от 17.01.2020 № 132)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, и планировать ПЕРЕЕЗД по месту трудоустройства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001" y="4342332"/>
            <a:ext cx="7920879" cy="57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 качестве претендентов на право получения выплаты не могут выступать лица, замещавшие в течение 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</a:rPr>
              <a:t>текущего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учебного года должность «учитель» в общеобразовательных организациях, расположенных в сельских населенных пунктах, либо рабочих поселках, либо поселках городского типа, либо городах с населением до 50 тыс. человек 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</a:rPr>
              <a:t>Алтайского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u="sng" dirty="0">
                <a:solidFill>
                  <a:schemeClr val="tx2">
                    <a:lumMod val="50000"/>
                  </a:schemeClr>
                </a:solidFill>
              </a:rPr>
              <a:t>края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584" y="4019828"/>
            <a:ext cx="7200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5275" cy="592931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7892" name="Название 1"/>
          <p:cNvSpPr txBox="1">
            <a:spLocks/>
          </p:cNvSpPr>
          <p:nvPr/>
        </p:nvSpPr>
        <p:spPr bwMode="auto">
          <a:xfrm>
            <a:off x="-200025" y="0"/>
            <a:ext cx="9144000" cy="50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6" tIns="42203" rIns="84406" bIns="42203"/>
          <a:lstStyle/>
          <a:p>
            <a:pPr algn="ctr" defTabSz="842963"/>
            <a:r>
              <a:rPr lang="ru-RU" b="1" dirty="0">
                <a:solidFill>
                  <a:srgbClr val="002060"/>
                </a:solidFill>
                <a:latin typeface="PT Sans" charset="-52"/>
                <a:ea typeface="Verdana" pitchFamily="34" charset="0"/>
                <a:cs typeface="Verdana" pitchFamily="34" charset="0"/>
              </a:rPr>
              <a:t>Программа «Земский учитель»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146" y="3579862"/>
            <a:ext cx="7130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  <a:cs typeface="+mn-cs"/>
            </a:endParaRPr>
          </a:p>
        </p:txBody>
      </p:sp>
      <p:sp>
        <p:nvSpPr>
          <p:cNvPr id="37894" name="Прямоугольник 4"/>
          <p:cNvSpPr>
            <a:spLocks noChangeArrowheads="1"/>
          </p:cNvSpPr>
          <p:nvPr/>
        </p:nvSpPr>
        <p:spPr bwMode="auto">
          <a:xfrm>
            <a:off x="0" y="854518"/>
            <a:ext cx="2520280" cy="307777"/>
          </a:xfrm>
          <a:prstGeom prst="rect">
            <a:avLst/>
          </a:prstGeom>
          <a:gradFill>
            <a:gsLst>
              <a:gs pos="24000">
                <a:schemeClr val="accent5">
                  <a:alpha val="13000"/>
                  <a:lumMod val="4000"/>
                  <a:lumOff val="9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PT Sans" charset="-52"/>
              </a:rPr>
              <a:t>БАЛЛЬНАЯ СИСТЕМА</a:t>
            </a:r>
          </a:p>
        </p:txBody>
      </p:sp>
      <p:sp>
        <p:nvSpPr>
          <p:cNvPr id="37895" name="Прямоугольник 5"/>
          <p:cNvSpPr>
            <a:spLocks noChangeArrowheads="1"/>
          </p:cNvSpPr>
          <p:nvPr/>
        </p:nvSpPr>
        <p:spPr bwMode="auto">
          <a:xfrm>
            <a:off x="107504" y="2643758"/>
            <a:ext cx="7660393" cy="2000548"/>
          </a:xfrm>
          <a:prstGeom prst="rect">
            <a:avLst/>
          </a:prstGeom>
          <a:gradFill>
            <a:gsLst>
              <a:gs pos="23000">
                <a:schemeClr val="accent6">
                  <a:lumMod val="20000"/>
                  <a:lumOff val="80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Кроме того, будут учитываться: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наличие квалификационной категории по должности «учитель»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наличие дополнительной специальности (квалификации) в области «Образование»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наличие диплома с отличием, диплома «магистра» по направлению «Образование и педагогические науки»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PT Sans" charset="-52"/>
              </a:rPr>
              <a:t>претендент, являющейся выпускником ОО, в которой он планирует работать в рамках программы «Земский учитель» (доп. балл)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001" y="4342332"/>
            <a:ext cx="7920879" cy="57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0" y="1178455"/>
            <a:ext cx="7536784" cy="1077218"/>
          </a:xfrm>
          <a:prstGeom prst="rect">
            <a:avLst/>
          </a:prstGeom>
          <a:gradFill>
            <a:gsLst>
              <a:gs pos="23000">
                <a:schemeClr val="accent6">
                  <a:lumMod val="20000"/>
                  <a:lumOff val="80000"/>
                  <a:alpha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3399"/>
                </a:solidFill>
                <a:latin typeface="PT Sans" charset="-52"/>
              </a:rPr>
              <a:t>Наибольшее число баллов:</a:t>
            </a:r>
          </a:p>
          <a:p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при трудоустройстве в ОО, расположенные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в населенных пунктах, </a:t>
            </a:r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удаленных от г. Барнаула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более чем на 100 км.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труднодоступных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 населенных пунктах</a:t>
            </a:r>
            <a:endParaRPr lang="ru-RU" sz="1600" i="1" dirty="0">
              <a:solidFill>
                <a:srgbClr val="003399"/>
              </a:solidFill>
              <a:latin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769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5275" cy="5929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36868" name="Название 1"/>
          <p:cNvSpPr txBox="1">
            <a:spLocks/>
          </p:cNvSpPr>
          <p:nvPr/>
        </p:nvSpPr>
        <p:spPr bwMode="auto">
          <a:xfrm>
            <a:off x="-180528" y="-16480"/>
            <a:ext cx="9180512" cy="6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406" tIns="42203" rIns="84406" bIns="42203"/>
          <a:lstStyle/>
          <a:p>
            <a:pPr algn="ctr" defTabSz="842963"/>
            <a:r>
              <a:rPr lang="ru-RU" b="1" dirty="0">
                <a:solidFill>
                  <a:srgbClr val="002060"/>
                </a:solidFill>
                <a:latin typeface="PT Sans" charset="-52"/>
                <a:ea typeface="Verdana" pitchFamily="34" charset="0"/>
                <a:cs typeface="Verdana" pitchFamily="34" charset="0"/>
              </a:rPr>
              <a:t>Программа «Земский учитель»</a:t>
            </a:r>
          </a:p>
        </p:txBody>
      </p:sp>
      <p:sp>
        <p:nvSpPr>
          <p:cNvPr id="36870" name="Прямоугольник 10"/>
          <p:cNvSpPr>
            <a:spLocks noChangeArrowheads="1"/>
          </p:cNvSpPr>
          <p:nvPr/>
        </p:nvSpPr>
        <p:spPr bwMode="auto">
          <a:xfrm>
            <a:off x="164024" y="1096403"/>
            <a:ext cx="7103252" cy="2092881"/>
          </a:xfrm>
          <a:prstGeom prst="rect">
            <a:avLst/>
          </a:prstGeom>
          <a:gradFill>
            <a:gsLst>
              <a:gs pos="24000">
                <a:schemeClr val="accent5">
                  <a:lumMod val="0"/>
                  <a:lumOff val="100000"/>
                  <a:alpha val="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Прием документов по адресу</a:t>
            </a:r>
            <a:r>
              <a:rPr lang="ru-RU" sz="1600" dirty="0">
                <a:solidFill>
                  <a:srgbClr val="002060"/>
                </a:solidFill>
              </a:rPr>
              <a:t>: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КГБУ ДПО «Алтайский институт развития образования имени Адриана Митрофановича </a:t>
            </a:r>
            <a:r>
              <a:rPr lang="ru-RU" sz="1600" dirty="0" err="1">
                <a:solidFill>
                  <a:srgbClr val="002060"/>
                </a:solidFill>
              </a:rPr>
              <a:t>Топорова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656049, г. Барнаул, </a:t>
            </a:r>
            <a:r>
              <a:rPr lang="ru-RU" sz="1600" dirty="0" err="1">
                <a:solidFill>
                  <a:srgbClr val="002060"/>
                </a:solidFill>
              </a:rPr>
              <a:t>пр-кт</a:t>
            </a:r>
            <a:r>
              <a:rPr lang="ru-RU" sz="1600" dirty="0">
                <a:solidFill>
                  <a:srgbClr val="002060"/>
                </a:solidFill>
              </a:rPr>
              <a:t> Социалистический, д. 60)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или электронной почте </a:t>
            </a:r>
            <a:r>
              <a:rPr lang="en-US" sz="1600" b="1" smtClean="0">
                <a:solidFill>
                  <a:srgbClr val="002060"/>
                </a:solidFill>
              </a:rPr>
              <a:t>zem.altai@mail.ru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Контактный телефон </a:t>
            </a:r>
            <a:r>
              <a:rPr lang="ru-RU" sz="1600" dirty="0">
                <a:solidFill>
                  <a:srgbClr val="002060"/>
                </a:solidFill>
              </a:rPr>
              <a:t>(3852)555897 (доб. 170</a:t>
            </a:r>
            <a:r>
              <a:rPr lang="en-US" sz="1600" dirty="0">
                <a:solidFill>
                  <a:srgbClr val="002060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(</a:t>
            </a:r>
            <a:r>
              <a:rPr lang="ru-RU" sz="1600" i="1" dirty="0" err="1">
                <a:solidFill>
                  <a:srgbClr val="002060"/>
                </a:solidFill>
              </a:rPr>
              <a:t>Покатилова</a:t>
            </a:r>
            <a:r>
              <a:rPr lang="ru-RU" sz="1600" i="1" dirty="0">
                <a:solidFill>
                  <a:srgbClr val="002060"/>
                </a:solidFill>
              </a:rPr>
              <a:t> Светлана Геннадьевна)</a:t>
            </a:r>
            <a:endParaRPr lang="ru-RU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1" y="823317"/>
            <a:ext cx="6624736" cy="3350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3" name="Прямоугольник 14"/>
          <p:cNvSpPr>
            <a:spLocks noChangeArrowheads="1"/>
          </p:cNvSpPr>
          <p:nvPr/>
        </p:nvSpPr>
        <p:spPr bwMode="auto">
          <a:xfrm>
            <a:off x="504080" y="792748"/>
            <a:ext cx="6372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" charset="-52"/>
              </a:rPr>
              <a:t>до 15 апреля 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679" y="3304491"/>
            <a:ext cx="2724150" cy="2774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8" name="Прямоугольник 22"/>
          <p:cNvSpPr>
            <a:spLocks noChangeArrowheads="1"/>
          </p:cNvSpPr>
          <p:nvPr/>
        </p:nvSpPr>
        <p:spPr bwMode="auto">
          <a:xfrm>
            <a:off x="143605" y="3719838"/>
            <a:ext cx="26987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PT Sans" charset="-52"/>
              </a:rPr>
              <a:t>Проведение экспертной оценки документов, формирование рейтинга участников, определение победителей </a:t>
            </a:r>
          </a:p>
        </p:txBody>
      </p:sp>
      <p:sp>
        <p:nvSpPr>
          <p:cNvPr id="36879" name="Прямоугольник 23"/>
          <p:cNvSpPr>
            <a:spLocks noChangeArrowheads="1"/>
          </p:cNvSpPr>
          <p:nvPr/>
        </p:nvSpPr>
        <p:spPr bwMode="auto">
          <a:xfrm>
            <a:off x="173259" y="3285920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" charset="-52"/>
              </a:rPr>
              <a:t>16 апреля – 15 мая 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78657" y="3304491"/>
            <a:ext cx="2724150" cy="2774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81" name="Прямоугольник 25"/>
          <p:cNvSpPr>
            <a:spLocks noChangeArrowheads="1"/>
          </p:cNvSpPr>
          <p:nvPr/>
        </p:nvSpPr>
        <p:spPr bwMode="auto">
          <a:xfrm>
            <a:off x="2982702" y="3709438"/>
            <a:ext cx="30963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PT Sans" charset="-52"/>
              </a:rPr>
              <a:t>Предоставление подтверждений на переезд и заключение трудового договора (</a:t>
            </a:r>
            <a:r>
              <a:rPr lang="ru-RU" sz="1100" dirty="0">
                <a:solidFill>
                  <a:srgbClr val="002060"/>
                </a:solidFill>
                <a:latin typeface="PT Sans" charset="-52"/>
              </a:rPr>
              <a:t>по желанию участника возможен выезд на место </a:t>
            </a:r>
            <a:r>
              <a:rPr lang="ru-RU" sz="1100" dirty="0">
                <a:solidFill>
                  <a:srgbClr val="002060"/>
                </a:solidFill>
              </a:rPr>
              <a:t>трудоустройства)</a:t>
            </a:r>
            <a:endParaRPr lang="ru-RU" sz="1400" dirty="0">
              <a:solidFill>
                <a:srgbClr val="002060"/>
              </a:solidFill>
              <a:latin typeface="PT Sans" charset="-52"/>
            </a:endParaRPr>
          </a:p>
        </p:txBody>
      </p:sp>
      <p:sp>
        <p:nvSpPr>
          <p:cNvPr id="36882" name="Прямоугольник 26"/>
          <p:cNvSpPr>
            <a:spLocks noChangeArrowheads="1"/>
          </p:cNvSpPr>
          <p:nvPr/>
        </p:nvSpPr>
        <p:spPr bwMode="auto">
          <a:xfrm>
            <a:off x="3109539" y="3273599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" charset="-52"/>
              </a:rPr>
              <a:t>16 мая – 15 июня 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03218" y="3285920"/>
            <a:ext cx="2724150" cy="2774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84" name="Прямоугольник 28"/>
          <p:cNvSpPr>
            <a:spLocks noChangeArrowheads="1"/>
          </p:cNvSpPr>
          <p:nvPr/>
        </p:nvSpPr>
        <p:spPr bwMode="auto">
          <a:xfrm>
            <a:off x="6130449" y="3658579"/>
            <a:ext cx="269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Издание правового акта об утверждении списка победителей</a:t>
            </a:r>
          </a:p>
        </p:txBody>
      </p:sp>
      <p:sp>
        <p:nvSpPr>
          <p:cNvPr id="36885" name="Прямоугольник 29"/>
          <p:cNvSpPr>
            <a:spLocks noChangeArrowheads="1"/>
          </p:cNvSpPr>
          <p:nvPr/>
        </p:nvSpPr>
        <p:spPr bwMode="auto">
          <a:xfrm>
            <a:off x="6130449" y="3253050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" charset="-52"/>
              </a:rPr>
              <a:t>до 1 августа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9393" y="4183449"/>
            <a:ext cx="2724150" cy="2774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9"/>
          <p:cNvSpPr>
            <a:spLocks noChangeArrowheads="1"/>
          </p:cNvSpPr>
          <p:nvPr/>
        </p:nvSpPr>
        <p:spPr bwMode="auto">
          <a:xfrm>
            <a:off x="6143149" y="4135336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T Sans" charset="-52"/>
              </a:rPr>
              <a:t>до 1 сентября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Прямоугольник 28"/>
          <p:cNvSpPr>
            <a:spLocks noChangeArrowheads="1"/>
          </p:cNvSpPr>
          <p:nvPr/>
        </p:nvSpPr>
        <p:spPr bwMode="auto">
          <a:xfrm>
            <a:off x="6203218" y="4545572"/>
            <a:ext cx="269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Предоставление документов, подтверждающих трудоустройство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4800" y="730079"/>
            <a:ext cx="2015184" cy="2345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3754" y="928876"/>
            <a:ext cx="2136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размещен на сайте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Алтайского края 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http://www.educaltai.ru/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«Педагогические кадры» / «Земский учитель»)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249751" y="1977750"/>
            <a:ext cx="4536270" cy="13775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50" spc="-1">
                <a:solidFill>
                  <a:srgbClr val="366A99"/>
                </a:solidFill>
                <a:latin typeface="Times New Roman"/>
              </a:rPr>
              <a:t>  </a:t>
            </a:r>
            <a:endParaRPr lang="ru-RU" sz="4050" spc="-1">
              <a:solidFill>
                <a:srgbClr val="404040"/>
              </a:solidFill>
              <a:latin typeface="Akrobat Bold"/>
            </a:endParaRPr>
          </a:p>
        </p:txBody>
      </p:sp>
      <p:sp>
        <p:nvSpPr>
          <p:cNvPr id="95" name="Rectangle 1"/>
          <p:cNvSpPr/>
          <p:nvPr/>
        </p:nvSpPr>
        <p:spPr>
          <a:xfrm>
            <a:off x="5328021" y="1796499"/>
            <a:ext cx="3456000" cy="2548390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 err="1">
                <a:solidFill>
                  <a:srgbClr val="C00000"/>
                </a:solidFill>
                <a:latin typeface="Arial"/>
                <a:ea typeface="Times New Roman"/>
              </a:rPr>
              <a:t>Бурлинский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 район 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–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один из  районов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Алтайского края.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Административный центр —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село  Бурла 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, 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 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расположенное в 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500 км 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от Барнаула.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По территории района протекает  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река Бурла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, имеется </a:t>
            </a:r>
            <a:r>
              <a:rPr lang="ru-RU" sz="1200" b="1" spc="-1" dirty="0" err="1">
                <a:solidFill>
                  <a:srgbClr val="0070C0"/>
                </a:solidFill>
                <a:latin typeface="Arial"/>
                <a:ea typeface="Times New Roman"/>
              </a:rPr>
              <a:t>озёро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 Песчаное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По району проходит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железнодорожная магистраль,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имеются железнодорожная станция, район пересекает автострада федерального значения 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 «Бурла-Барнаул »</a:t>
            </a:r>
            <a:endParaRPr lang="ru-RU" sz="1200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2" y="585110"/>
            <a:ext cx="4809392" cy="3607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5"/>
          <p:cNvSpPr/>
          <p:nvPr/>
        </p:nvSpPr>
        <p:spPr>
          <a:xfrm>
            <a:off x="483203" y="153090"/>
            <a:ext cx="826335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200" spc="-1" dirty="0">
              <a:latin typeface="Arial"/>
            </a:endParaRPr>
          </a:p>
        </p:txBody>
      </p:sp>
      <p:sp>
        <p:nvSpPr>
          <p:cNvPr id="97" name="Прямая соединительная линия 6"/>
          <p:cNvSpPr/>
          <p:nvPr/>
        </p:nvSpPr>
        <p:spPr>
          <a:xfrm>
            <a:off x="1925481" y="627480"/>
            <a:ext cx="5886810" cy="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Прямоугольник 4"/>
          <p:cNvSpPr/>
          <p:nvPr/>
        </p:nvSpPr>
        <p:spPr>
          <a:xfrm>
            <a:off x="1493751" y="735480"/>
            <a:ext cx="7182540" cy="287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500" b="1" spc="-1">
                <a:solidFill>
                  <a:srgbClr val="C00000"/>
                </a:solidFill>
                <a:latin typeface="Times New Roman"/>
              </a:rPr>
              <a:t>Меры социальной поддержки молодым специалистам:</a:t>
            </a:r>
            <a:endParaRPr lang="ru-RU" sz="1500" spc="-1">
              <a:latin typeface="Arial"/>
            </a:endParaRPr>
          </a:p>
        </p:txBody>
      </p:sp>
      <p:sp>
        <p:nvSpPr>
          <p:cNvPr id="99" name="Rectangle 1"/>
          <p:cNvSpPr/>
          <p:nvPr/>
        </p:nvSpPr>
        <p:spPr>
          <a:xfrm>
            <a:off x="2248952" y="1068904"/>
            <a:ext cx="6372540" cy="443198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ЕЖЕМЕСЯЧНАЯ НАДБАВКА К СТАВКЕ ЗАРАБОТНОЙ ПЛАТЫ: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1-й год - 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30%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2-й год - 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20%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.3-й год - 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10%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. </a:t>
            </a:r>
            <a:endParaRPr lang="ru-RU" sz="1200" spc="-1" dirty="0">
              <a:latin typeface="Arial"/>
            </a:endParaRPr>
          </a:p>
        </p:txBody>
      </p:sp>
      <p:sp>
        <p:nvSpPr>
          <p:cNvPr id="100" name="Прямая соединительная линия 8"/>
          <p:cNvSpPr/>
          <p:nvPr/>
        </p:nvSpPr>
        <p:spPr>
          <a:xfrm>
            <a:off x="2087481" y="1383480"/>
            <a:ext cx="270" cy="3564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Rectangle 1"/>
          <p:cNvSpPr/>
          <p:nvPr/>
        </p:nvSpPr>
        <p:spPr>
          <a:xfrm>
            <a:off x="2248952" y="1582409"/>
            <a:ext cx="6372540" cy="443198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6699"/>
                </a:solidFill>
                <a:latin typeface="Arial"/>
              </a:rPr>
              <a:t>Есть возможность получения краевого единовременного пособия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(ВУЗ - 300 тыс. ССУЗ- 250 тыс. рублей)</a:t>
            </a:r>
            <a:endParaRPr lang="ru-RU" sz="1200" spc="-1" dirty="0">
              <a:latin typeface="Arial"/>
            </a:endParaRPr>
          </a:p>
        </p:txBody>
      </p:sp>
      <p:sp>
        <p:nvSpPr>
          <p:cNvPr id="102" name="Rectangle 1"/>
          <p:cNvSpPr/>
          <p:nvPr/>
        </p:nvSpPr>
        <p:spPr>
          <a:xfrm>
            <a:off x="2245982" y="2095914"/>
            <a:ext cx="6375510" cy="618631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МУНИЦИПАЛЬНАЯ ПРОГРАММА ПОДДЕРЖКИ МОЛОДЫХ СПЕЦИАЛИСТОВ «ПОДЪЁМНЫЕ»: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FF0000"/>
                </a:solidFill>
                <a:latin typeface="Arial"/>
              </a:rPr>
              <a:t>50000 рублей</a:t>
            </a:r>
            <a:endParaRPr lang="ru-RU" sz="1200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3" name="Rectangle 1"/>
          <p:cNvSpPr/>
          <p:nvPr/>
        </p:nvSpPr>
        <p:spPr>
          <a:xfrm>
            <a:off x="2245982" y="2760765"/>
            <a:ext cx="6372540" cy="618631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6699"/>
                </a:solidFill>
                <a:latin typeface="Times New Roman"/>
              </a:rPr>
              <a:t>Компенсация коммунальных услуг педагогическим работникам в сельской местности </a:t>
            </a:r>
            <a:r>
              <a:rPr lang="ru-RU" sz="1200" b="1" spc="-1" dirty="0">
                <a:solidFill>
                  <a:srgbClr val="C00000"/>
                </a:solidFill>
                <a:latin typeface="Arial"/>
              </a:rPr>
              <a:t>31</a:t>
            </a:r>
            <a:r>
              <a:rPr lang="ru-RU" sz="1200" b="1" spc="-1" dirty="0">
                <a:solidFill>
                  <a:srgbClr val="C00000"/>
                </a:solidFill>
                <a:latin typeface="Arial"/>
                <a:ea typeface="Times New Roman"/>
              </a:rPr>
              <a:t>00 рублей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</a:rPr>
              <a:t>100% компенсация аренды жилья</a:t>
            </a:r>
            <a:endParaRPr lang="ru-RU" sz="1200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2245982" y="3425617"/>
            <a:ext cx="6356880" cy="461665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</a:rPr>
              <a:t>Первоочередное включение в одну из действующих на момент трудоустройства программу по обеспечению жильем молодых специалистов</a:t>
            </a:r>
            <a:r>
              <a:rPr lang="ru-RU" sz="135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11" name="Rectangle 1"/>
          <p:cNvSpPr/>
          <p:nvPr/>
        </p:nvSpPr>
        <p:spPr>
          <a:xfrm>
            <a:off x="2230322" y="4021218"/>
            <a:ext cx="6372540" cy="267766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«Земский учитель»- 1 </a:t>
            </a:r>
            <a:r>
              <a:rPr lang="ru-RU" sz="1200" b="1" spc="-1" dirty="0" err="1">
                <a:solidFill>
                  <a:srgbClr val="0070C0"/>
                </a:solidFill>
                <a:latin typeface="Arial"/>
                <a:ea typeface="Times New Roman"/>
              </a:rPr>
              <a:t>млн.рублей</a:t>
            </a:r>
            <a:endParaRPr lang="ru-RU" sz="12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90507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5"/>
          <p:cNvSpPr/>
          <p:nvPr/>
        </p:nvSpPr>
        <p:spPr>
          <a:xfrm>
            <a:off x="529362" y="97920"/>
            <a:ext cx="826335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200" spc="-1" dirty="0"/>
          </a:p>
        </p:txBody>
      </p:sp>
      <p:sp>
        <p:nvSpPr>
          <p:cNvPr id="106" name="Прямая соединительная линия 6"/>
          <p:cNvSpPr/>
          <p:nvPr/>
        </p:nvSpPr>
        <p:spPr>
          <a:xfrm>
            <a:off x="1925481" y="627480"/>
            <a:ext cx="5886810" cy="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Прямая соединительная линия 8"/>
          <p:cNvSpPr/>
          <p:nvPr/>
        </p:nvSpPr>
        <p:spPr>
          <a:xfrm>
            <a:off x="2087481" y="1383480"/>
            <a:ext cx="270" cy="3564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Rectangle 1"/>
          <p:cNvSpPr/>
          <p:nvPr/>
        </p:nvSpPr>
        <p:spPr>
          <a:xfrm>
            <a:off x="2233012" y="975128"/>
            <a:ext cx="6561914" cy="149579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200" b="1" spc="-1" dirty="0">
                <a:solidFill>
                  <a:srgbClr val="006699"/>
                </a:solidFill>
                <a:latin typeface="Arial"/>
                <a:ea typeface="Times New Roman"/>
              </a:rPr>
              <a:t>МУНИЦИПАЛЬНЫЕ КОНКУРСЫ ПРОФЕССИОНАЛЬНОГО МАСТЕРСТВА: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«Учитель года Алтая» номинация «Педагогический дебют»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«Молодой педагог + наставник»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«Самый классный </a:t>
            </a:r>
            <a:r>
              <a:rPr lang="ru-RU" sz="1200" b="1" spc="-1" dirty="0" err="1">
                <a:solidFill>
                  <a:srgbClr val="002060"/>
                </a:solidFill>
                <a:latin typeface="Arial"/>
                <a:ea typeface="Times New Roman"/>
              </a:rPr>
              <a:t>классный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»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5"/>
          <p:cNvSpPr/>
          <p:nvPr/>
        </p:nvSpPr>
        <p:spPr>
          <a:xfrm>
            <a:off x="592626" y="132599"/>
            <a:ext cx="826335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200" spc="-1" dirty="0"/>
          </a:p>
        </p:txBody>
      </p:sp>
      <p:sp>
        <p:nvSpPr>
          <p:cNvPr id="116" name="Прямая соединительная линия 6"/>
          <p:cNvSpPr/>
          <p:nvPr/>
        </p:nvSpPr>
        <p:spPr>
          <a:xfrm>
            <a:off x="1925481" y="627480"/>
            <a:ext cx="5886810" cy="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Прямоугольник 7"/>
          <p:cNvSpPr/>
          <p:nvPr/>
        </p:nvSpPr>
        <p:spPr>
          <a:xfrm>
            <a:off x="2307801" y="1039500"/>
            <a:ext cx="6372540" cy="24359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Село </a:t>
            </a:r>
            <a:r>
              <a:rPr lang="ru-RU" sz="1200" b="1" spc="-1" dirty="0" err="1">
                <a:solidFill>
                  <a:srgbClr val="0070C0"/>
                </a:solidFill>
                <a:latin typeface="Arial"/>
                <a:ea typeface="Times New Roman"/>
              </a:rPr>
              <a:t>Новопесчаное</a:t>
            </a: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  расположено в 18 км от райцентра на берегу озера Песчаное</a:t>
            </a:r>
            <a:endParaRPr lang="ru-RU" sz="1200" spc="-1" dirty="0">
              <a:latin typeface="Arial"/>
            </a:endParaRPr>
          </a:p>
        </p:txBody>
      </p:sp>
      <p:sp>
        <p:nvSpPr>
          <p:cNvPr id="119" name="Rectangle 1"/>
          <p:cNvSpPr/>
          <p:nvPr/>
        </p:nvSpPr>
        <p:spPr>
          <a:xfrm>
            <a:off x="2303751" y="1236908"/>
            <a:ext cx="6372540" cy="1671227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В селе имеются: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- фельдшерско-акушерский пункт,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- сельская библиотека</a:t>
            </a:r>
            <a:endParaRPr lang="ru-RU" sz="1200" spc="-1" dirty="0">
              <a:latin typeface="Arial"/>
            </a:endParaRPr>
          </a:p>
          <a:p>
            <a:pPr indent="-162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Дом культуры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- детский сад</a:t>
            </a:r>
            <a:endParaRPr lang="ru-RU" sz="1200" spc="-1" dirty="0">
              <a:latin typeface="Arial"/>
            </a:endParaRPr>
          </a:p>
          <a:p>
            <a:pPr indent="-162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Магазины</a:t>
            </a:r>
          </a:p>
          <a:p>
            <a:pPr indent="-162000" algn="ctr">
              <a:lnSpc>
                <a:spcPct val="95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200" b="1" spc="-1" dirty="0">
                <a:solidFill>
                  <a:srgbClr val="002060"/>
                </a:solidFill>
                <a:ea typeface="Times New Roman"/>
              </a:rPr>
              <a:t>отделение Сбербанка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- Здании администрации сельского совета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Отделение Почты России  </a:t>
            </a:r>
            <a:endParaRPr lang="ru-RU" sz="1200" spc="-1" dirty="0">
              <a:latin typeface="Arial"/>
            </a:endParaRPr>
          </a:p>
        </p:txBody>
      </p:sp>
      <p:sp>
        <p:nvSpPr>
          <p:cNvPr id="120" name="Прямая соединительная линия 8"/>
          <p:cNvSpPr/>
          <p:nvPr/>
        </p:nvSpPr>
        <p:spPr>
          <a:xfrm>
            <a:off x="2053731" y="1392930"/>
            <a:ext cx="270" cy="3564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1" name="Rectangle 1"/>
          <p:cNvSpPr/>
          <p:nvPr/>
        </p:nvSpPr>
        <p:spPr>
          <a:xfrm>
            <a:off x="2321571" y="2881478"/>
            <a:ext cx="6375510" cy="267766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В селе функционирует КФХ « </a:t>
            </a:r>
            <a:r>
              <a:rPr lang="ru-RU" sz="1200" b="1" spc="-1" dirty="0" err="1">
                <a:solidFill>
                  <a:srgbClr val="002060"/>
                </a:solidFill>
                <a:latin typeface="Arial"/>
                <a:ea typeface="Times New Roman"/>
              </a:rPr>
              <a:t>Кулинич</a:t>
            </a: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 А.В.»</a:t>
            </a:r>
            <a:endParaRPr lang="ru-RU" sz="1200" spc="-1" dirty="0">
              <a:latin typeface="Arial"/>
            </a:endParaRPr>
          </a:p>
        </p:txBody>
      </p:sp>
      <p:pic>
        <p:nvPicPr>
          <p:cNvPr id="126" name="Picture 4" descr="C:\Users\Пользователь\Desktop\Логотипы школа\1_5x3-Residential-Logo.png"/>
          <p:cNvPicPr/>
          <p:nvPr/>
        </p:nvPicPr>
        <p:blipFill>
          <a:blip r:embed="rId2"/>
          <a:stretch/>
        </p:blipFill>
        <p:spPr>
          <a:xfrm>
            <a:off x="232041" y="3696840"/>
            <a:ext cx="1660770" cy="1028430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14" descr="C:\Users\1\Desktop\Тиховская И.И\2021г\2022г\альбом-эстафета\20220921_150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988" y="3217632"/>
            <a:ext cx="3285900" cy="1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Rectangle 1"/>
          <p:cNvSpPr/>
          <p:nvPr/>
        </p:nvSpPr>
        <p:spPr>
          <a:xfrm>
            <a:off x="4306476" y="4697249"/>
            <a:ext cx="1124820" cy="267766"/>
          </a:xfrm>
          <a:prstGeom prst="rect">
            <a:avLst/>
          </a:prstGeom>
          <a:solidFill>
            <a:srgbClr val="FFFFFF"/>
          </a:solidFill>
          <a:ln>
            <a:solidFill>
              <a:srgbClr val="39527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Школа</a:t>
            </a:r>
            <a:endParaRPr lang="ru-RU" sz="1050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89" y="3217632"/>
            <a:ext cx="3367271" cy="1815667"/>
          </a:xfrm>
          <a:prstGeom prst="rect">
            <a:avLst/>
          </a:prstGeom>
        </p:spPr>
      </p:pic>
      <p:sp>
        <p:nvSpPr>
          <p:cNvPr id="124" name="Rectangle 1"/>
          <p:cNvSpPr/>
          <p:nvPr/>
        </p:nvSpPr>
        <p:spPr>
          <a:xfrm>
            <a:off x="7090499" y="4762974"/>
            <a:ext cx="1767690" cy="267766"/>
          </a:xfrm>
          <a:prstGeom prst="rect">
            <a:avLst/>
          </a:prstGeom>
          <a:solidFill>
            <a:srgbClr val="FFFFFF"/>
          </a:solidFill>
          <a:ln>
            <a:solidFill>
              <a:srgbClr val="39527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 </a:t>
            </a:r>
            <a:r>
              <a:rPr lang="ru-RU" sz="1050" b="1" spc="-1" dirty="0">
                <a:solidFill>
                  <a:srgbClr val="0070C0"/>
                </a:solidFill>
                <a:latin typeface="Arial"/>
                <a:ea typeface="Times New Roman"/>
              </a:rPr>
              <a:t>Отделение </a:t>
            </a:r>
            <a:r>
              <a:rPr lang="ru-RU" sz="1050" b="1" spc="-1" dirty="0" err="1">
                <a:solidFill>
                  <a:srgbClr val="0070C0"/>
                </a:solidFill>
                <a:latin typeface="Arial"/>
                <a:ea typeface="Times New Roman"/>
              </a:rPr>
              <a:t>СБЕРБанка</a:t>
            </a:r>
            <a:endParaRPr lang="ru-RU" sz="1050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5"/>
          <p:cNvSpPr/>
          <p:nvPr/>
        </p:nvSpPr>
        <p:spPr>
          <a:xfrm>
            <a:off x="547536" y="104882"/>
            <a:ext cx="8263351" cy="437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МУНИЦИПАЛЬНОЕ БЮДЖЕТНОЕ ОБЩЕОБРАЗОВАТЕЛЬНОЕ УЧРЕЖДЕНИЕ «НОВОПЕСЧАНСКАЯ СОШ»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БУРЛИНСКОГО РАЙОНА АЛТАЙСКОГО КРАЯ</a:t>
            </a:r>
            <a:endParaRPr lang="ru-RU" sz="1200" spc="-1" dirty="0"/>
          </a:p>
        </p:txBody>
      </p:sp>
      <p:sp>
        <p:nvSpPr>
          <p:cNvPr id="129" name="Прямая соединительная линия 6"/>
          <p:cNvSpPr/>
          <p:nvPr/>
        </p:nvSpPr>
        <p:spPr>
          <a:xfrm>
            <a:off x="1925481" y="627480"/>
            <a:ext cx="5886810" cy="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Прямоугольник 4"/>
          <p:cNvSpPr/>
          <p:nvPr/>
        </p:nvSpPr>
        <p:spPr>
          <a:xfrm>
            <a:off x="1493751" y="735480"/>
            <a:ext cx="7182540" cy="2874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500" spc="-1" dirty="0"/>
              <a:t>МБОУ «</a:t>
            </a:r>
            <a:r>
              <a:rPr lang="ru-RU" sz="1500" spc="-1" dirty="0" err="1"/>
              <a:t>Новопесчанская</a:t>
            </a:r>
            <a:r>
              <a:rPr lang="ru-RU" sz="1500" spc="-1" dirty="0"/>
              <a:t> СОШ»</a:t>
            </a:r>
          </a:p>
        </p:txBody>
      </p:sp>
      <p:sp>
        <p:nvSpPr>
          <p:cNvPr id="131" name="Прямоугольник 7"/>
          <p:cNvSpPr/>
          <p:nvPr/>
        </p:nvSpPr>
        <p:spPr>
          <a:xfrm>
            <a:off x="4518291" y="1125090"/>
            <a:ext cx="3750300" cy="419024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ДИРЕКТОР:</a:t>
            </a:r>
            <a:r>
              <a:rPr lang="ru-RU" sz="1200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</a:rPr>
              <a:t>Алексеева Ирина Михайловна</a:t>
            </a:r>
            <a:endParaRPr lang="ru-RU" sz="1200" spc="-1" dirty="0">
              <a:latin typeface="Arial"/>
            </a:endParaRPr>
          </a:p>
        </p:txBody>
      </p:sp>
      <p:sp>
        <p:nvSpPr>
          <p:cNvPr id="132" name="Прямая соединительная линия 8"/>
          <p:cNvSpPr/>
          <p:nvPr/>
        </p:nvSpPr>
        <p:spPr>
          <a:xfrm>
            <a:off x="2000001" y="1392930"/>
            <a:ext cx="270" cy="3564270"/>
          </a:xfrm>
          <a:prstGeom prst="line">
            <a:avLst/>
          </a:prstGeom>
          <a:ln>
            <a:solidFill>
              <a:srgbClr val="39527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Rectangle 1"/>
          <p:cNvSpPr/>
          <p:nvPr/>
        </p:nvSpPr>
        <p:spPr>
          <a:xfrm>
            <a:off x="4572021" y="1726084"/>
            <a:ext cx="3643110" cy="815993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ctr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70C0"/>
                </a:solidFill>
                <a:latin typeface="Arial"/>
                <a:ea typeface="Times New Roman"/>
              </a:rPr>
              <a:t>КОНТАКТЫ: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  <a:ea typeface="Times New Roman"/>
              </a:rPr>
              <a:t>8(385-72) 26-3-38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en-US" sz="1350" dirty="0"/>
              <a:t>brl_nsoh@mail.ru</a:t>
            </a:r>
            <a:endParaRPr lang="ru-RU" sz="1200" spc="-1" dirty="0">
              <a:latin typeface="Arial"/>
            </a:endParaRPr>
          </a:p>
        </p:txBody>
      </p:sp>
      <p:pic>
        <p:nvPicPr>
          <p:cNvPr id="135" name="Picture 2" descr="C:\Users\Пользователь\Desktop\unnamed.png"/>
          <p:cNvPicPr/>
          <p:nvPr/>
        </p:nvPicPr>
        <p:blipFill>
          <a:blip r:embed="rId2"/>
          <a:stretch/>
        </p:blipFill>
        <p:spPr>
          <a:xfrm>
            <a:off x="4679211" y="1821690"/>
            <a:ext cx="494100" cy="3213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" descr="C:\Users\Пользователь\Desktop\Логотипы школа\7.jpg"/>
          <p:cNvPicPr/>
          <p:nvPr/>
        </p:nvPicPr>
        <p:blipFill>
          <a:blip r:embed="rId3"/>
          <a:stretch/>
        </p:blipFill>
        <p:spPr>
          <a:xfrm>
            <a:off x="178581" y="2089530"/>
            <a:ext cx="1660770" cy="166077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19"/>
          <p:cNvSpPr/>
          <p:nvPr/>
        </p:nvSpPr>
        <p:spPr>
          <a:xfrm>
            <a:off x="6040987" y="2833231"/>
            <a:ext cx="2357100" cy="1296188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</a:rPr>
              <a:t>В 2024-2025 учебном году 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</a:rPr>
              <a:t>73 учащихся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C00000"/>
                </a:solidFill>
                <a:latin typeface="Arial"/>
              </a:rPr>
              <a:t>12 учителей 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endParaRPr lang="ru-RU" sz="1200" spc="-1" dirty="0">
              <a:latin typeface="Arial"/>
            </a:endParaRPr>
          </a:p>
          <a:p>
            <a:pPr algn="ctr">
              <a:lnSpc>
                <a:spcPct val="95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Arial"/>
              </a:rPr>
              <a:t>Средняя наполняемость классов -</a:t>
            </a:r>
            <a:r>
              <a:rPr lang="ru-RU" sz="1200" b="1" spc="-1" dirty="0">
                <a:solidFill>
                  <a:srgbClr val="C00000"/>
                </a:solidFill>
                <a:latin typeface="Arial"/>
              </a:rPr>
              <a:t>7 человек</a:t>
            </a:r>
            <a:endParaRPr lang="ru-RU" sz="1200" spc="-1" dirty="0">
              <a:latin typeface="Arial"/>
            </a:endParaRPr>
          </a:p>
        </p:txBody>
      </p:sp>
      <p:sp>
        <p:nvSpPr>
          <p:cNvPr id="139" name="Прямоугольник 20"/>
          <p:cNvSpPr/>
          <p:nvPr/>
        </p:nvSpPr>
        <p:spPr>
          <a:xfrm>
            <a:off x="392961" y="1392930"/>
            <a:ext cx="1278450" cy="243592"/>
          </a:xfrm>
          <a:prstGeom prst="rect">
            <a:avLst/>
          </a:prstGeom>
          <a:solidFill>
            <a:srgbClr val="FFFFFF"/>
          </a:solidFill>
          <a:ln>
            <a:solidFill>
              <a:srgbClr val="528D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500" tIns="33750" rIns="67500" bIns="33750" anchor="t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200" b="1" spc="-1">
                <a:solidFill>
                  <a:srgbClr val="0070C0"/>
                </a:solidFill>
                <a:latin typeface="Arial"/>
                <a:ea typeface="Times New Roman"/>
              </a:rPr>
              <a:t>О ШКОЛЕ</a:t>
            </a:r>
            <a:endParaRPr lang="ru-RU" sz="1200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2724046"/>
            <a:ext cx="3231173" cy="2281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8" y="998600"/>
            <a:ext cx="1256626" cy="16461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2021</TotalTime>
  <Words>795</Words>
  <Application>Microsoft Office PowerPoint</Application>
  <PresentationFormat>Экран (16:9)</PresentationFormat>
  <Paragraphs>137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Akrobat Bold</vt:lpstr>
      <vt:lpstr>Arial</vt:lpstr>
      <vt:lpstr>Arial Black</vt:lpstr>
      <vt:lpstr>Calibri</vt:lpstr>
      <vt:lpstr>PT Sans</vt:lpstr>
      <vt:lpstr>StarSymbol</vt:lpstr>
      <vt:lpstr>Times New Roman</vt:lpstr>
      <vt:lpstr>Trebuchet MS</vt:lpstr>
      <vt:lpstr>Verdana</vt:lpstr>
      <vt:lpstr>Wingdings</vt:lpstr>
      <vt:lpstr>Wingdings 3</vt:lpstr>
      <vt:lpstr>Грань</vt:lpstr>
      <vt:lpstr>МИНИСТЕРСТВО ОБРАЗОВАНИЯ  И НАУКИ АЛТАЙСКОГО КРАЯ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Павловна Горн</dc:creator>
  <cp:lastModifiedBy>Пользователь</cp:lastModifiedBy>
  <cp:revision>197</cp:revision>
  <cp:lastPrinted>2020-03-02T09:40:56Z</cp:lastPrinted>
  <dcterms:created xsi:type="dcterms:W3CDTF">2019-08-22T02:34:08Z</dcterms:created>
  <dcterms:modified xsi:type="dcterms:W3CDTF">2025-02-06T01:41:26Z</dcterms:modified>
</cp:coreProperties>
</file>